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20"/>
  </p:notesMasterIdLst>
  <p:handoutMasterIdLst>
    <p:handoutMasterId r:id="rId21"/>
  </p:handoutMasterIdLst>
  <p:sldIdLst>
    <p:sldId id="258" r:id="rId2"/>
    <p:sldId id="257" r:id="rId3"/>
    <p:sldId id="262" r:id="rId4"/>
    <p:sldId id="263" r:id="rId5"/>
    <p:sldId id="264" r:id="rId6"/>
    <p:sldId id="267" r:id="rId7"/>
    <p:sldId id="268" r:id="rId8"/>
    <p:sldId id="261" r:id="rId9"/>
    <p:sldId id="277" r:id="rId10"/>
    <p:sldId id="265" r:id="rId11"/>
    <p:sldId id="270" r:id="rId12"/>
    <p:sldId id="271" r:id="rId13"/>
    <p:sldId id="275" r:id="rId14"/>
    <p:sldId id="272" r:id="rId15"/>
    <p:sldId id="273" r:id="rId16"/>
    <p:sldId id="274" r:id="rId17"/>
    <p:sldId id="266" r:id="rId18"/>
    <p:sldId id="278" r:id="rId1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B0027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387" autoAdjust="0"/>
  </p:normalViewPr>
  <p:slideViewPr>
    <p:cSldViewPr>
      <p:cViewPr varScale="1">
        <p:scale>
          <a:sx n="93" d="100"/>
          <a:sy n="93" d="100"/>
        </p:scale>
        <p:origin x="684" y="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77" d="100"/>
          <a:sy n="77" d="100"/>
        </p:scale>
        <p:origin x="2904" y="-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8/27/2023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dirty="0">
                <a:ea typeface="ＭＳ Ｐゴシック" charset="-128"/>
                <a:cs typeface="Geneva" charset="0"/>
              </a:rPr>
              <a:t>안녕하세요</a:t>
            </a:r>
            <a:r>
              <a:rPr lang="en-US" altLang="ko-KR" dirty="0">
                <a:ea typeface="ＭＳ Ｐゴシック" charset="-128"/>
                <a:cs typeface="Geneva" charset="0"/>
              </a:rPr>
              <a:t>, </a:t>
            </a:r>
            <a:r>
              <a:rPr lang="ko-KR" altLang="en-US" dirty="0">
                <a:ea typeface="ＭＳ Ｐゴシック" charset="-128"/>
                <a:cs typeface="Geneva" charset="0"/>
              </a:rPr>
              <a:t>이번 </a:t>
            </a:r>
            <a:r>
              <a:rPr lang="en-US" altLang="ko-KR" dirty="0">
                <a:ea typeface="ＭＳ Ｐゴシック" charset="-128"/>
                <a:cs typeface="Geneva" charset="0"/>
              </a:rPr>
              <a:t>2023 propter day </a:t>
            </a:r>
            <a:r>
              <a:rPr lang="ko-KR" altLang="en-US" dirty="0">
                <a:ea typeface="ＭＳ Ｐゴシック" charset="-128"/>
                <a:cs typeface="Geneva" charset="0"/>
              </a:rPr>
              <a:t>대회에 참여하게 된 </a:t>
            </a:r>
            <a:r>
              <a:rPr lang="en-US" altLang="ko-KR" dirty="0">
                <a:ea typeface="ＭＳ Ｐゴシック" charset="-128"/>
                <a:cs typeface="Geneva" charset="0"/>
              </a:rPr>
              <a:t>Team </a:t>
            </a:r>
            <a:r>
              <a:rPr lang="en-US" altLang="ko-KR" dirty="0" err="1">
                <a:ea typeface="ＭＳ Ｐゴシック" charset="-128"/>
                <a:cs typeface="Geneva" charset="0"/>
              </a:rPr>
              <a:t>Mr.calculus</a:t>
            </a:r>
            <a:r>
              <a:rPr lang="ko-KR" altLang="en-US" dirty="0">
                <a:ea typeface="ＭＳ Ｐゴシック" charset="-128"/>
                <a:cs typeface="Geneva" charset="0"/>
              </a:rPr>
              <a:t>의 임지훈</a:t>
            </a:r>
            <a:r>
              <a:rPr lang="en-US" altLang="ko-KR" dirty="0">
                <a:ea typeface="ＭＳ Ｐゴシック" charset="-128"/>
                <a:cs typeface="Geneva" charset="0"/>
              </a:rPr>
              <a:t>, </a:t>
            </a:r>
            <a:r>
              <a:rPr lang="ko-KR" altLang="en-US" dirty="0">
                <a:ea typeface="ＭＳ Ｐゴシック" charset="-128"/>
                <a:cs typeface="Geneva" charset="0"/>
              </a:rPr>
              <a:t>배수현 입니다</a:t>
            </a:r>
            <a:r>
              <a:rPr lang="en-US" altLang="ko-KR" dirty="0">
                <a:ea typeface="ＭＳ Ｐゴシック" charset="-128"/>
                <a:cs typeface="Geneva" charset="0"/>
              </a:rPr>
              <a:t>.</a:t>
            </a:r>
            <a:endParaRPr lang="en-US" altLang="x-none" dirty="0">
              <a:ea typeface="ＭＳ Ｐゴシック" charset="-128"/>
              <a:cs typeface="Geneva" charset="0"/>
            </a:endParaRPr>
          </a:p>
          <a:p>
            <a:pPr eaLnBrk="1" hangingPunct="1"/>
            <a:r>
              <a:rPr lang="ko-KR" altLang="en-US" dirty="0">
                <a:ea typeface="ＭＳ Ｐゴシック" charset="-128"/>
                <a:cs typeface="Geneva" charset="0"/>
              </a:rPr>
              <a:t>지금부터 저희의 서비스 </a:t>
            </a:r>
            <a:r>
              <a:rPr lang="en-US" altLang="ko-KR" dirty="0" err="1">
                <a:ea typeface="ＭＳ Ｐゴシック" charset="-128"/>
                <a:cs typeface="Geneva" charset="0"/>
              </a:rPr>
              <a:t>Mr.Calculus</a:t>
            </a:r>
            <a:r>
              <a:rPr lang="ko-KR" altLang="en-US" dirty="0">
                <a:ea typeface="ＭＳ Ｐゴシック" charset="-128"/>
                <a:cs typeface="Geneva" charset="0"/>
              </a:rPr>
              <a:t>에 대해 발표하도록 하겠습니다</a:t>
            </a:r>
            <a:r>
              <a:rPr lang="en-US" altLang="ko-KR" dirty="0">
                <a:ea typeface="ＭＳ Ｐゴシック" charset="-128"/>
                <a:cs typeface="Geneva" charset="0"/>
              </a:rPr>
              <a:t>.</a:t>
            </a:r>
            <a:endParaRPr lang="en-US" altLang="x-none" dirty="0">
              <a:ea typeface="ＭＳ Ｐゴシック" charset="-128"/>
              <a:cs typeface="Geneva" charset="0"/>
            </a:endParaRPr>
          </a:p>
          <a:p>
            <a:pPr eaLnBrk="1" hangingPunct="1"/>
            <a:r>
              <a:rPr lang="en-US" altLang="x-none" dirty="0">
                <a:ea typeface="ＭＳ Ｐゴシック" charset="-128"/>
                <a:cs typeface="Geneva" charset="0"/>
              </a:rPr>
              <a:t>Hello, we are </a:t>
            </a:r>
            <a:r>
              <a:rPr lang="en-US" altLang="x-none" dirty="0" err="1">
                <a:ea typeface="ＭＳ Ｐゴシック" charset="-128"/>
                <a:cs typeface="Geneva" charset="0"/>
              </a:rPr>
              <a:t>Jihun</a:t>
            </a:r>
            <a:r>
              <a:rPr lang="en-US" altLang="x-none" dirty="0">
                <a:ea typeface="ＭＳ Ｐゴシック" charset="-128"/>
                <a:cs typeface="Geneva" charset="0"/>
              </a:rPr>
              <a:t> Lim and </a:t>
            </a:r>
            <a:r>
              <a:rPr lang="en-US" altLang="x-none" dirty="0" err="1">
                <a:ea typeface="ＭＳ Ｐゴシック" charset="-128"/>
                <a:cs typeface="Geneva" charset="0"/>
              </a:rPr>
              <a:t>Suhyun</a:t>
            </a:r>
            <a:r>
              <a:rPr lang="en-US" altLang="x-none" dirty="0">
                <a:ea typeface="ＭＳ Ｐゴシック" charset="-128"/>
                <a:cs typeface="Geneva" charset="0"/>
              </a:rPr>
              <a:t> Bae of Team </a:t>
            </a:r>
            <a:r>
              <a:rPr lang="en-US" altLang="x-none" dirty="0" err="1">
                <a:ea typeface="ＭＳ Ｐゴシック" charset="-128"/>
                <a:cs typeface="Geneva" charset="0"/>
              </a:rPr>
              <a:t>MR.calculus</a:t>
            </a:r>
            <a:r>
              <a:rPr lang="en-US" altLang="x-none" dirty="0">
                <a:ea typeface="ＭＳ Ｐゴシック" charset="-128"/>
                <a:cs typeface="Geneva" charset="0"/>
              </a:rPr>
              <a:t> who participated in Prompter day </a:t>
            </a:r>
            <a:r>
              <a:rPr lang="en-US" altLang="x-none" dirty="0" err="1">
                <a:ea typeface="ＭＳ Ｐゴシック" charset="-128"/>
                <a:cs typeface="Geneva" charset="0"/>
              </a:rPr>
              <a:t>seoul</a:t>
            </a:r>
            <a:r>
              <a:rPr lang="en-US" altLang="x-none" dirty="0">
                <a:ea typeface="ＭＳ Ｐゴシック" charset="-128"/>
                <a:cs typeface="Geneva" charset="0"/>
              </a:rPr>
              <a:t> 2023.</a:t>
            </a:r>
          </a:p>
          <a:p>
            <a:pPr eaLnBrk="1" hangingPunct="1"/>
            <a:r>
              <a:rPr lang="en-US" altLang="x-none" dirty="0">
                <a:ea typeface="ＭＳ Ｐゴシック" charset="-128"/>
                <a:cs typeface="Geneva" charset="0"/>
              </a:rPr>
              <a:t>From now on, we will announce our service, Mr. Calculus.</a:t>
            </a: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simply</a:t>
            </a:r>
            <a:r>
              <a:rPr lang="ko-KR" altLang="en-US" dirty="0"/>
              <a:t> </a:t>
            </a:r>
            <a:r>
              <a:rPr lang="en-US" altLang="ko-KR" dirty="0"/>
              <a:t>introduce our dataset</a:t>
            </a:r>
          </a:p>
          <a:p>
            <a:r>
              <a:rPr lang="ko-KR" altLang="en-US" dirty="0"/>
              <a:t>간단하게 저희가 사용한 </a:t>
            </a:r>
            <a:r>
              <a:rPr lang="en-US" altLang="ko-KR" dirty="0"/>
              <a:t>dataset</a:t>
            </a:r>
            <a:r>
              <a:rPr lang="ko-KR" altLang="en-US" dirty="0"/>
              <a:t>을 소개하도록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6154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John Stewart</a:t>
            </a:r>
            <a:r>
              <a:rPr lang="ko-KR" altLang="en-US" dirty="0"/>
              <a:t>의 미적분학 </a:t>
            </a:r>
            <a:r>
              <a:rPr lang="en-US" altLang="ko-KR" dirty="0"/>
              <a:t>9</a:t>
            </a:r>
            <a:r>
              <a:rPr lang="ko-KR" altLang="en-US" dirty="0"/>
              <a:t>판을 문제로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현재 저희 학교에서 미적분학 교재로 사용하고 있는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 문제를 사용하여 비슷한 문제와 그에 대한 해설을 </a:t>
            </a:r>
            <a:r>
              <a:rPr lang="en-US" altLang="ko-KR" dirty="0"/>
              <a:t>GPT-4</a:t>
            </a:r>
            <a:r>
              <a:rPr lang="ko-KR" altLang="en-US" dirty="0"/>
              <a:t>를 사용하여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확인했을 때에</a:t>
            </a:r>
            <a:r>
              <a:rPr lang="en-US" altLang="ko-KR" dirty="0"/>
              <a:t>, </a:t>
            </a:r>
            <a:r>
              <a:rPr lang="ko-KR" altLang="en-US" dirty="0"/>
              <a:t>같은 문제에서 생성된 것 들은 비슷한 수준의 난이도를 가지고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58103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 </a:t>
            </a:r>
            <a:r>
              <a:rPr lang="en-US" altLang="ko-KR" dirty="0" err="1"/>
              <a:t>Mr.Calculus</a:t>
            </a:r>
            <a:r>
              <a:rPr lang="ko-KR" altLang="en-US" dirty="0"/>
              <a:t>에 대해서 소개하도록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66259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</a:t>
            </a:r>
            <a:r>
              <a:rPr lang="en-US" altLang="ko-KR" dirty="0"/>
              <a:t> </a:t>
            </a:r>
            <a:r>
              <a:rPr lang="ko-KR" altLang="en-US" dirty="0"/>
              <a:t>우선 </a:t>
            </a:r>
            <a:r>
              <a:rPr lang="en-US" altLang="ko-KR" dirty="0"/>
              <a:t>GPT-4</a:t>
            </a:r>
            <a:r>
              <a:rPr lang="ko-KR" altLang="en-US" dirty="0"/>
              <a:t>를 활용해서 기존에 있는 문제들과 비슷한 문제를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문제에 대한 답 또한 </a:t>
            </a:r>
            <a:r>
              <a:rPr lang="en-US" altLang="ko-KR" dirty="0"/>
              <a:t>GPT-4</a:t>
            </a:r>
            <a:r>
              <a:rPr lang="ko-KR" altLang="en-US" dirty="0"/>
              <a:t>를 활용해서 생성해내었습니다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모든 학생들에게 다른 문제를 주어</a:t>
            </a:r>
            <a:r>
              <a:rPr lang="en-US" altLang="ko-KR" dirty="0"/>
              <a:t>, </a:t>
            </a:r>
            <a:r>
              <a:rPr lang="ko-KR" altLang="en-US" dirty="0"/>
              <a:t>답을 베끼는 것이 불가능하도록 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과제를 낸 후에는 각자 낸 것에 대해서 채점 결과를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틀린 문제에 대해서는 해당 문제와 관련된 </a:t>
            </a:r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/>
              <a:t>링크를 받아 공부 할 수 있고</a:t>
            </a:r>
            <a:endParaRPr lang="en-US" altLang="ko-KR" dirty="0"/>
          </a:p>
          <a:p>
            <a:r>
              <a:rPr lang="ko-KR" altLang="en-US" dirty="0"/>
              <a:t>희망자에 대해서는 추가적인 문제를 받아서 공부할 수도 있게 할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11303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서비스에 대한 시범 영상을 보여드리도록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1515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추후에 진행될 </a:t>
            </a:r>
            <a:r>
              <a:rPr lang="en-US" altLang="ko-KR" dirty="0"/>
              <a:t>task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61641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추후에</a:t>
            </a:r>
            <a:r>
              <a:rPr lang="en-US" altLang="ko-KR" dirty="0"/>
              <a:t>, </a:t>
            </a:r>
            <a:r>
              <a:rPr lang="ko-KR" altLang="en-US" dirty="0"/>
              <a:t>저희는 미적분학 뿐만 아니라 전반적인 대학 교과목에 이를 적용시키려고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대학교에서 배우는 일반물리</a:t>
            </a:r>
            <a:r>
              <a:rPr lang="en-US" altLang="ko-KR" dirty="0"/>
              <a:t>, </a:t>
            </a:r>
            <a:r>
              <a:rPr lang="ko-KR" altLang="en-US" dirty="0"/>
              <a:t>일반화학 혹은 경제</a:t>
            </a:r>
            <a:r>
              <a:rPr lang="en-US" altLang="ko-KR" dirty="0"/>
              <a:t>, </a:t>
            </a:r>
            <a:r>
              <a:rPr lang="ko-KR" altLang="en-US" dirty="0"/>
              <a:t>경영학 수업에도 이를 적용시키고 싶습니다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조금 더 고급 수학과목인 선형대수학이나 해석학에 적용 시키는 것은 조금 어려울 수도 있지만</a:t>
            </a:r>
            <a:r>
              <a:rPr lang="en-US" altLang="ko-KR" dirty="0"/>
              <a:t>, </a:t>
            </a:r>
            <a:r>
              <a:rPr lang="ko-KR" altLang="en-US" dirty="0"/>
              <a:t>이에 대해서도 도전해 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대학에 가기 어려운 </a:t>
            </a:r>
            <a:r>
              <a:rPr lang="ko-KR" altLang="en-US" dirty="0" err="1"/>
              <a:t>학생들과의</a:t>
            </a:r>
            <a:r>
              <a:rPr lang="ko-KR" altLang="en-US" dirty="0"/>
              <a:t> 교육 격차를 해소하는 데에도 큰 도움이 될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97711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발표에 사용된 여러가지 </a:t>
            </a:r>
            <a:r>
              <a:rPr lang="en-US" altLang="ko-KR" dirty="0"/>
              <a:t>reference</a:t>
            </a:r>
            <a:r>
              <a:rPr lang="ko-KR" altLang="en-US" dirty="0"/>
              <a:t>에 대한 정보입니다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923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1803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motivation, related work, Datasets, presenting our service, Future work, reference</a:t>
            </a:r>
            <a:r>
              <a:rPr lang="ko-KR" altLang="en-US" dirty="0"/>
              <a:t>의 순서로 발표를 진행할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 table of contents is as follows:</a:t>
            </a:r>
          </a:p>
          <a:p>
            <a:r>
              <a:rPr lang="en-US" altLang="ko-KR" dirty="0"/>
              <a:t>We will present in the order of motivation, related work, Datasets, presenting our service : </a:t>
            </a:r>
            <a:r>
              <a:rPr lang="en-US" altLang="ko-KR" dirty="0" err="1"/>
              <a:t>Mr.Calculus</a:t>
            </a:r>
            <a:r>
              <a:rPr lang="en-US" altLang="ko-KR" dirty="0"/>
              <a:t>, Future work, and references.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870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r>
              <a:rPr lang="ko-KR" altLang="en-US" dirty="0"/>
              <a:t>에 대한 내용입니다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 Motivations.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738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현재 대학원에서 수학을 전공하고 있는 대학원생입니다</a:t>
            </a:r>
          </a:p>
          <a:p>
            <a:r>
              <a:rPr lang="ko-KR" altLang="en-US" dirty="0"/>
              <a:t>지난학기에 미적분학 조교로 활동했는데요</a:t>
            </a:r>
            <a:r>
              <a:rPr lang="en-US" altLang="ko-KR" dirty="0"/>
              <a:t>, </a:t>
            </a:r>
            <a:r>
              <a:rPr lang="ko-KR" altLang="en-US" dirty="0"/>
              <a:t>과제들을 채점하면서</a:t>
            </a:r>
            <a:r>
              <a:rPr lang="en-US" altLang="ko-KR" dirty="0"/>
              <a:t>, </a:t>
            </a:r>
            <a:r>
              <a:rPr lang="ko-KR" altLang="en-US" dirty="0"/>
              <a:t>많은 학생들이 과제를 베낀다는 것을 알게 되었다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저는 이것이 학교에서 꾸준히 발생하고 있고</a:t>
            </a:r>
            <a:r>
              <a:rPr lang="en-US" altLang="ko-KR" dirty="0"/>
              <a:t>, </a:t>
            </a:r>
            <a:r>
              <a:rPr lang="ko-KR" altLang="en-US" dirty="0"/>
              <a:t>이는 심각한 문제라고 생각합니다</a:t>
            </a:r>
            <a:endParaRPr lang="en-US" altLang="ko-KR" dirty="0"/>
          </a:p>
          <a:p>
            <a:r>
              <a:rPr lang="en-US" altLang="ko-KR" dirty="0"/>
              <a:t>Chegg, </a:t>
            </a:r>
            <a:r>
              <a:rPr lang="en-US" altLang="ko-KR" dirty="0" err="1"/>
              <a:t>Slader</a:t>
            </a:r>
            <a:r>
              <a:rPr lang="ko-KR" altLang="en-US" dirty="0"/>
              <a:t>와 같은 </a:t>
            </a:r>
            <a:r>
              <a:rPr lang="en-US" altLang="ko-KR" dirty="0"/>
              <a:t>service </a:t>
            </a:r>
            <a:r>
              <a:rPr lang="ko-KR" altLang="en-US" dirty="0"/>
              <a:t>혹은 족보를 전해주는 선배들로 이러한 문제는 더 악화되고 있습니다</a:t>
            </a:r>
          </a:p>
          <a:p>
            <a:r>
              <a:rPr lang="ko-KR" altLang="en-US" dirty="0"/>
              <a:t>학생들에게 공정한 기회를 주기 위해 이는 개선되어야 합니다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ChatGPT</a:t>
            </a:r>
            <a:r>
              <a:rPr lang="ko-KR" altLang="en-US" dirty="0"/>
              <a:t>를 활용해서 이러한 문제를 해결 할 수 있다고 생각하고</a:t>
            </a:r>
            <a:r>
              <a:rPr lang="en-US" altLang="ko-KR" dirty="0"/>
              <a:t>, </a:t>
            </a:r>
            <a:r>
              <a:rPr lang="ko-KR" altLang="en-US" dirty="0"/>
              <a:t>이를 해결할 서비스를 생각하게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Currently I’m a Graduate school student majoring in Mathematics</a:t>
            </a:r>
          </a:p>
          <a:p>
            <a:r>
              <a:rPr lang="en-US" altLang="ko-KR" dirty="0"/>
              <a:t>I worked as a TA for a Calculus class this semester</a:t>
            </a:r>
          </a:p>
          <a:p>
            <a:r>
              <a:rPr lang="en-US" altLang="ko-KR" dirty="0"/>
              <a:t>While scoring the assignments, I noticed that most of the students were copying others assignments</a:t>
            </a:r>
          </a:p>
          <a:p>
            <a:r>
              <a:rPr lang="en-US" altLang="ko-KR" dirty="0"/>
              <a:t>Plagiarism is a serious issue</a:t>
            </a:r>
          </a:p>
          <a:p>
            <a:r>
              <a:rPr lang="en-US" altLang="ko-KR" dirty="0"/>
              <a:t>There are some services making the problem worse </a:t>
            </a:r>
          </a:p>
          <a:p>
            <a:r>
              <a:rPr lang="en-US" altLang="ko-KR" dirty="0"/>
              <a:t>Such as Chegg, </a:t>
            </a:r>
            <a:r>
              <a:rPr lang="en-US" altLang="ko-KR" dirty="0" err="1"/>
              <a:t>Slader</a:t>
            </a:r>
            <a:r>
              <a:rPr lang="en-US" altLang="ko-KR" dirty="0"/>
              <a:t>, </a:t>
            </a:r>
            <a:r>
              <a:rPr lang="en-US" altLang="ko-KR" dirty="0" err="1"/>
              <a:t>etc</a:t>
            </a:r>
            <a:endParaRPr lang="en-US" altLang="ko-KR" dirty="0"/>
          </a:p>
          <a:p>
            <a:r>
              <a:rPr lang="en-US" altLang="ko-KR" dirty="0"/>
              <a:t>We’ll have to stop this situation to teach students about </a:t>
            </a:r>
          </a:p>
          <a:p>
            <a:r>
              <a:rPr lang="en-US" altLang="ko-KR" dirty="0"/>
              <a:t>Fairness issues</a:t>
            </a:r>
          </a:p>
          <a:p>
            <a:r>
              <a:rPr lang="en-US" altLang="ko-KR" dirty="0"/>
              <a:t>I think using ChatGPT could help to solve those problems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4437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기존에 있는 교육 서비스 중 </a:t>
            </a:r>
            <a:r>
              <a:rPr lang="en-US" altLang="ko-KR" dirty="0"/>
              <a:t>AI</a:t>
            </a:r>
            <a:r>
              <a:rPr lang="ko-KR" altLang="en-US" dirty="0"/>
              <a:t>를 활용하고 있는 서비스에 대해 소개하도록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Here we present the Related works from the existing services, which are using ai for education.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11297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Duolingo Max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Duolingo</a:t>
            </a:r>
            <a:r>
              <a:rPr lang="ko-KR" altLang="en-US" dirty="0"/>
              <a:t>는 외국어를 학습하는 웹</a:t>
            </a:r>
            <a:r>
              <a:rPr lang="en-US" altLang="ko-KR" dirty="0"/>
              <a:t>/</a:t>
            </a:r>
            <a:r>
              <a:rPr lang="ko-KR" altLang="en-US" dirty="0"/>
              <a:t>모바일 기반 서비스입니다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최근에 </a:t>
            </a:r>
            <a:r>
              <a:rPr lang="ko-KR" altLang="en-US" dirty="0" err="1"/>
              <a:t>듀오링고에서는</a:t>
            </a:r>
            <a:r>
              <a:rPr lang="ko-KR" altLang="en-US" dirty="0"/>
              <a:t> </a:t>
            </a:r>
            <a:r>
              <a:rPr lang="en-US" altLang="ko-KR" dirty="0"/>
              <a:t>ChatGPT</a:t>
            </a:r>
            <a:r>
              <a:rPr lang="ko-KR" altLang="en-US" dirty="0"/>
              <a:t>를 활용하여 틀린 대답에 대해서 설명을 해주는</a:t>
            </a:r>
          </a:p>
          <a:p>
            <a:r>
              <a:rPr lang="ko-KR" altLang="en-US" dirty="0"/>
              <a:t>서비스를 포함한 </a:t>
            </a:r>
            <a:r>
              <a:rPr lang="en-US" altLang="ko-KR" dirty="0"/>
              <a:t>Duolingo Max</a:t>
            </a:r>
            <a:r>
              <a:rPr lang="ko-KR" altLang="en-US" dirty="0"/>
              <a:t>라는 서비스를 제공하고 있습니다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 ChatGPT</a:t>
            </a:r>
            <a:r>
              <a:rPr lang="ko-KR" altLang="en-US" dirty="0"/>
              <a:t>를 활용하여 </a:t>
            </a:r>
            <a:r>
              <a:rPr lang="en-US" altLang="ko-KR" dirty="0"/>
              <a:t>role-playing </a:t>
            </a:r>
            <a:r>
              <a:rPr lang="ko-KR" altLang="en-US" dirty="0"/>
              <a:t>상황을 적절하게 만들어주는 서비스 또한 제공하고 있습니다</a:t>
            </a:r>
            <a:endParaRPr lang="en-US" altLang="ko-KR" dirty="0"/>
          </a:p>
          <a:p>
            <a:r>
              <a:rPr lang="ko-KR" altLang="en-US" dirty="0"/>
              <a:t>이 서비스는 오답에 대해서 조언을 해준다는 점에 대해서 강점을 가지고 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64374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Qanda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Qanda</a:t>
            </a:r>
            <a:r>
              <a:rPr lang="ko-KR" altLang="en-US" dirty="0"/>
              <a:t>는 수학문제를 풀어주는 서비스로</a:t>
            </a:r>
            <a:r>
              <a:rPr lang="en-US" altLang="ko-KR" dirty="0"/>
              <a:t>, </a:t>
            </a:r>
            <a:r>
              <a:rPr lang="ko-KR" altLang="en-US" dirty="0"/>
              <a:t>수학문제에 대해서 사진을 찍으면</a:t>
            </a:r>
          </a:p>
          <a:p>
            <a:r>
              <a:rPr lang="ko-KR" altLang="en-US" dirty="0"/>
              <a:t>해당 문제와 비슷한 문제를 찾아주고 그에 대한 풀이를 제공하는 서비스입니다</a:t>
            </a:r>
          </a:p>
          <a:p>
            <a:r>
              <a:rPr lang="ko-KR" altLang="en-US" dirty="0"/>
              <a:t>이 서비스는 내가 </a:t>
            </a:r>
            <a:r>
              <a:rPr lang="ko-KR" altLang="en-US" dirty="0" err="1"/>
              <a:t>풀고자하는</a:t>
            </a:r>
            <a:r>
              <a:rPr lang="ko-KR" altLang="en-US" dirty="0"/>
              <a:t> 문제와 비슷한 문제를 제시하는 점에서 강점을 가지고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760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Santa AI, </a:t>
            </a:r>
            <a:r>
              <a:rPr lang="en-US" altLang="ko-KR" dirty="0" err="1"/>
              <a:t>Riid</a:t>
            </a:r>
            <a:r>
              <a:rPr lang="en-US" altLang="ko-KR" dirty="0"/>
              <a:t> </a:t>
            </a:r>
            <a:r>
              <a:rPr lang="ko-KR" altLang="en-US" dirty="0"/>
              <a:t>서비스입니다</a:t>
            </a:r>
            <a:endParaRPr lang="en-US" altLang="ko-KR" dirty="0"/>
          </a:p>
          <a:p>
            <a:r>
              <a:rPr lang="ko-KR" altLang="en-US" dirty="0"/>
              <a:t>해당 서비스는</a:t>
            </a:r>
            <a:r>
              <a:rPr lang="en-US" altLang="ko-KR" dirty="0"/>
              <a:t> TOEIC </a:t>
            </a:r>
            <a:r>
              <a:rPr lang="ko-KR" altLang="en-US" dirty="0"/>
              <a:t>시험을 위한 영어 교육 서비스로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TOEIC </a:t>
            </a:r>
            <a:r>
              <a:rPr lang="ko-KR" altLang="en-US" dirty="0"/>
              <a:t>모의시험 결과를 토대로 사용자의 풀이를 분석한 후</a:t>
            </a:r>
            <a:endParaRPr lang="en-US" altLang="ko-KR" dirty="0"/>
          </a:p>
          <a:p>
            <a:r>
              <a:rPr lang="ko-KR" altLang="en-US" dirty="0"/>
              <a:t>시험결과에 따라 공부법과 풀어야 할 문제를 추천하는 서비스를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서비스는 이러한 방식으로 공부방법을 제시해준다는 강점을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39625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목표는 기존 서비스들의 장점을 유지하면서 앞에서 말한 </a:t>
            </a:r>
            <a:r>
              <a:rPr lang="en-US" altLang="ko-KR" dirty="0"/>
              <a:t>plagiarism</a:t>
            </a:r>
            <a:r>
              <a:rPr lang="ko-KR" altLang="en-US" dirty="0"/>
              <a:t>에 관한 최초의 목표를 달성하는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Our goal is to achieve the initial goal of plagiarism mentioned above while maintaining the advantages of existing services.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19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>
              <a:latin typeface="Open Sans Regular" charset="0"/>
            </a:endParaRPr>
          </a:p>
        </p:txBody>
      </p:sp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7" t="23988" r="4771" b="1990"/>
          <a:stretch>
            <a:fillRect/>
          </a:stretch>
        </p:blipFill>
        <p:spPr bwMode="auto"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A7B8D-5FD4-6817-77F3-2808DD10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EAE4D-E567-07EB-FCD0-1AFA06468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3F90A9-6CC9-6B83-A0F1-9984001F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50FB-B818-46CD-8436-12F9A241225E}" type="datetimeFigureOut">
              <a:rPr lang="ko-KR" altLang="en-US" smtClean="0"/>
              <a:t>2023-08-27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A312B-70C7-A683-C3B3-5CA32CC3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E3BA6-A499-EB56-4D3F-498FE2F3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4EDF-3369-41FA-A5A4-455D84B52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8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0" t="20876" r="39888" b="2893"/>
          <a:stretch>
            <a:fillRect/>
          </a:stretch>
        </p:blipFill>
        <p:spPr bwMode="auto"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x-none"/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altLang="x-none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26318" y="65528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78718" y="67052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1118" y="68576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829E6-DE49-CB17-B65B-E788C401C833}"/>
              </a:ext>
            </a:extLst>
          </p:cNvPr>
          <p:cNvSpPr txBox="1"/>
          <p:nvPr userDrawn="1"/>
        </p:nvSpPr>
        <p:spPr>
          <a:xfrm>
            <a:off x="7772880" y="4644380"/>
            <a:ext cx="126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 Rounded MT Bold" panose="020F0704030504030204" pitchFamily="34" charset="0"/>
              </a:rPr>
              <a:t>Prompt-er Day</a:t>
            </a:r>
          </a:p>
          <a:p>
            <a:r>
              <a:rPr lang="en-US" altLang="ko-KR" sz="1200" dirty="0">
                <a:latin typeface="Arial Rounded MT Bold" panose="020F0704030504030204" pitchFamily="34" charset="0"/>
              </a:rPr>
              <a:t>Seoul 2023</a:t>
            </a:r>
            <a:endParaRPr lang="ko-KR" altLang="en-US" sz="1200" dirty="0">
              <a:latin typeface="Arial Rounded MT Bold" panose="020F07040305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7" r:id="rId8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latinLnBrk="1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50" indent="-285750" algn="l" rtl="0" eaLnBrk="1" fontAlgn="base" latinLnBrk="1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50" indent="-285750" algn="l" rtl="0" eaLnBrk="1" fontAlgn="base" latinLnBrk="1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50" indent="-285750" algn="l" rtl="0" eaLnBrk="1" fontAlgn="base" latinLnBrk="1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400" indent="-228600" algn="l" rtl="0" eaLnBrk="1" fontAlgn="base" latinLnBrk="1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mu.edu/brand/brand-guidelines/visual-identity/stationery-and-presentations.html" TargetMode="External"/><Relationship Id="rId3" Type="http://schemas.openxmlformats.org/officeDocument/2006/relationships/hyperlink" Target="https://www.chegg.com/" TargetMode="External"/><Relationship Id="rId7" Type="http://schemas.openxmlformats.org/officeDocument/2006/relationships/hyperlink" Target="https://www.stewartcalculu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aitutorsanta.com/" TargetMode="External"/><Relationship Id="rId5" Type="http://schemas.openxmlformats.org/officeDocument/2006/relationships/hyperlink" Target="https://qanda.ai/" TargetMode="External"/><Relationship Id="rId4" Type="http://schemas.openxmlformats.org/officeDocument/2006/relationships/hyperlink" Target="https://blog.duolingo.com/duolingo-max/" TargetMode="External"/><Relationship Id="rId9" Type="http://schemas.openxmlformats.org/officeDocument/2006/relationships/hyperlink" Target="https://stock.adobe.com/kr/images/student-cheating-school-boys-during-test-cheater-pupil-on-exam-schoolkid-copy-answers-from-nerd-classmate-schoolchildren-with-papers-on-examination-flat-vector-illustration-isolated-on-white/471223396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4864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133600" y="2038350"/>
            <a:ext cx="518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4000" dirty="0">
                <a:solidFill>
                  <a:schemeClr val="bg1"/>
                </a:solidFill>
                <a:ea typeface="ＭＳ Ｐゴシック" charset="-128"/>
              </a:rPr>
              <a:t>Prompt-er Day</a:t>
            </a:r>
          </a:p>
          <a:p>
            <a:pPr>
              <a:spcBef>
                <a:spcPts val="0"/>
              </a:spcBef>
            </a:pPr>
            <a:r>
              <a:rPr lang="en-US" altLang="x-none" sz="4000" dirty="0">
                <a:solidFill>
                  <a:schemeClr val="bg1"/>
                </a:solidFill>
                <a:ea typeface="ＭＳ Ｐゴシック" charset="-128"/>
              </a:rPr>
              <a:t>Seoul 2023</a:t>
            </a: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x-none" sz="1600" dirty="0" err="1">
                <a:solidFill>
                  <a:srgbClr val="FFFFFF"/>
                </a:solidFill>
                <a:ea typeface="ＭＳ Ｐゴシック" charset="-128"/>
              </a:rPr>
              <a:t>Jihun</a:t>
            </a: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 Lim, </a:t>
            </a:r>
            <a:r>
              <a:rPr lang="en-US" altLang="x-none" sz="1600" dirty="0" err="1">
                <a:solidFill>
                  <a:srgbClr val="FFFFFF"/>
                </a:solidFill>
                <a:ea typeface="ＭＳ Ｐゴシック" charset="-128"/>
              </a:rPr>
              <a:t>Suhyun</a:t>
            </a: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 Bae</a:t>
            </a:r>
          </a:p>
          <a:p>
            <a:pPr>
              <a:spcBef>
                <a:spcPct val="20000"/>
              </a:spcBef>
            </a:pPr>
            <a:r>
              <a:rPr lang="en-US" altLang="x-none" sz="1600" i="1" dirty="0" err="1">
                <a:solidFill>
                  <a:srgbClr val="FFFFFF"/>
                </a:solidFill>
                <a:ea typeface="ＭＳ Ｐゴシック" charset="-128"/>
              </a:rPr>
              <a:t>Mr.Calculus</a:t>
            </a:r>
            <a:endParaRPr lang="en-US" altLang="x-none" sz="1600" i="1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09DD316-FC9A-F162-515E-FD153CE06215}"/>
              </a:ext>
            </a:extLst>
          </p:cNvPr>
          <p:cNvSpPr txBox="1">
            <a:spLocks/>
          </p:cNvSpPr>
          <p:nvPr/>
        </p:nvSpPr>
        <p:spPr bwMode="auto">
          <a:xfrm>
            <a:off x="628650" y="2323207"/>
            <a:ext cx="7886700" cy="49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9pPr>
          </a:lstStyle>
          <a:p>
            <a:pPr algn="ctr"/>
            <a:r>
              <a:rPr lang="en-US" altLang="ko-KR" kern="0" dirty="0"/>
              <a:t>Datasets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75955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FCEE6-2EDE-9AF1-0875-4E995966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C32B61-84EF-24D0-2BFD-56920AB7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4258816" cy="3505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 used John Stewart’s calculus, 9</a:t>
            </a:r>
            <a:r>
              <a:rPr lang="en-US" altLang="ko-KR" baseline="30000" dirty="0"/>
              <a:t>th</a:t>
            </a:r>
            <a:r>
              <a:rPr lang="en-US" altLang="ko-KR" dirty="0"/>
              <a:t>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This is the current textbook for Calculus at our university.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 generated several questions and solutions using GPT-4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As we checked, the questions generated by the same question had a similar difficulty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122" name="Picture 2" descr="Calculus Early Transcendentals 9th - For Sale in Kelowna - Castanet  Classifieds">
            <a:extLst>
              <a:ext uri="{FF2B5EF4-FFF2-40B4-BE49-F238E27FC236}">
                <a16:creationId xmlns:a16="http://schemas.microsoft.com/office/drawing/2014/main" id="{152875FD-A0FE-941F-D2AF-9DA2ED41E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41" y="346472"/>
            <a:ext cx="364331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09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6A02409-18AD-B723-5868-FC7737FBC52F}"/>
              </a:ext>
            </a:extLst>
          </p:cNvPr>
          <p:cNvSpPr txBox="1">
            <a:spLocks/>
          </p:cNvSpPr>
          <p:nvPr/>
        </p:nvSpPr>
        <p:spPr bwMode="auto">
          <a:xfrm>
            <a:off x="628650" y="2323207"/>
            <a:ext cx="7886700" cy="49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9pPr>
          </a:lstStyle>
          <a:p>
            <a:pPr algn="ctr"/>
            <a:r>
              <a:rPr lang="en-US" altLang="ko-KR" dirty="0"/>
              <a:t>Our service : </a:t>
            </a:r>
            <a:r>
              <a:rPr lang="en-US" altLang="ko-KR" dirty="0" err="1"/>
              <a:t>Mr.Calculus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2504295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9B277-DF25-305D-94EF-65ADC8F2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service : </a:t>
            </a:r>
            <a:r>
              <a:rPr lang="en-US" altLang="ko-KR" dirty="0" err="1"/>
              <a:t>Mr.Calculus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1FDB2-3E3E-D80F-95C2-C129C3E56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5482952" cy="3505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 generated various questions using current questions in the textbook using GPT-4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Also, we generate answers for each question using GPT-4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Every student gets a different assignment, so no cheating can be allowed.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After submitting the assignment, each student gets a grade for their assignments.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Also, they can study by themselves by watching the YouTube link related to each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volunteers, students can get a customized extra problem related to their previous submission.</a:t>
            </a:r>
          </a:p>
        </p:txBody>
      </p:sp>
      <p:pic>
        <p:nvPicPr>
          <p:cNvPr id="2054" name="Picture 6" descr="Task Assignment Check List Icon With Detailed Description | PowerPoint  Slides Diagrams | Themes for PPT | Presentations Graphic Ideas">
            <a:extLst>
              <a:ext uri="{FF2B5EF4-FFF2-40B4-BE49-F238E27FC236}">
                <a16:creationId xmlns:a16="http://schemas.microsoft.com/office/drawing/2014/main" id="{9A43859A-C1A3-7ABC-A830-99C1E61AB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0" r="56300"/>
          <a:stretch/>
        </p:blipFill>
        <p:spPr bwMode="auto">
          <a:xfrm>
            <a:off x="6201699" y="1023578"/>
            <a:ext cx="2491917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43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9B277-DF25-305D-94EF-65ADC8F2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service : </a:t>
            </a:r>
            <a:r>
              <a:rPr lang="en-US" altLang="ko-KR" dirty="0" err="1"/>
              <a:t>Mr.Calculus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1FDB2-3E3E-D80F-95C2-C129C3E5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Introducing Duolingo Push">
            <a:hlinkClick r:id="" action="ppaction://media"/>
            <a:extLst>
              <a:ext uri="{FF2B5EF4-FFF2-40B4-BE49-F238E27FC236}">
                <a16:creationId xmlns:a16="http://schemas.microsoft.com/office/drawing/2014/main" id="{A3A43030-75B2-D1D7-40AB-AFF45615C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7948" y="1022595"/>
            <a:ext cx="5508104" cy="30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8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6A02409-18AD-B723-5868-FC7737FBC52F}"/>
              </a:ext>
            </a:extLst>
          </p:cNvPr>
          <p:cNvSpPr txBox="1">
            <a:spLocks/>
          </p:cNvSpPr>
          <p:nvPr/>
        </p:nvSpPr>
        <p:spPr bwMode="auto">
          <a:xfrm>
            <a:off x="628650" y="2323207"/>
            <a:ext cx="7886700" cy="49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9pPr>
          </a:lstStyle>
          <a:p>
            <a:pPr algn="ctr"/>
            <a:r>
              <a:rPr lang="en-US" altLang="ko-KR"/>
              <a:t>Future work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60692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9B277-DF25-305D-94EF-65ADC8F2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1FDB2-3E3E-D80F-95C2-C129C3E56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5050904" cy="3505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future work, we think that our service can be expanded to overall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Basic Physics, Chemistry, Biology, even for Economics, Business management, or </a:t>
            </a:r>
            <a:r>
              <a:rPr lang="en-US" altLang="ko-KR" dirty="0" err="1"/>
              <a:t>etc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 think using this service for more advanced Mathematics (Linear Algebra, Real Analysis, </a:t>
            </a:r>
            <a:r>
              <a:rPr lang="en-US" altLang="ko-KR" dirty="0" err="1"/>
              <a:t>etc</a:t>
            </a:r>
            <a:r>
              <a:rPr lang="en-US" altLang="ko-KR" dirty="0"/>
              <a:t>) might be hard, but we’ll try if we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will also help reduce the educational gap between people who can go to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3074" name="Picture 2" descr="Fundamentals of Physics - Wikipedia">
            <a:extLst>
              <a:ext uri="{FF2B5EF4-FFF2-40B4-BE49-F238E27FC236}">
                <a16:creationId xmlns:a16="http://schemas.microsoft.com/office/drawing/2014/main" id="{34B428DE-2ECB-DA37-1976-0BE0898D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06" y="627534"/>
            <a:ext cx="1420266" cy="18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inciples of Modern Chemistry, Sixth Edition: Oxtoby, David W., Gillis, H.  Pat, Campion, Alan: 9780534493660: Amazon.com: Books">
            <a:extLst>
              <a:ext uri="{FF2B5EF4-FFF2-40B4-BE49-F238E27FC236}">
                <a16:creationId xmlns:a16="http://schemas.microsoft.com/office/drawing/2014/main" id="{6E54C1E2-9C4B-475D-2EE8-C7B1B01E0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627534"/>
            <a:ext cx="1431989" cy="18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rang]Linear Algebra and Its Applications 4/E - 예스24">
            <a:extLst>
              <a:ext uri="{FF2B5EF4-FFF2-40B4-BE49-F238E27FC236}">
                <a16:creationId xmlns:a16="http://schemas.microsoft.com/office/drawing/2014/main" id="{DC9DCF75-8CAE-0A38-24B4-28AD42D83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05" y="2583522"/>
            <a:ext cx="1420267" cy="183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Principles of Mathematical Analysis | Rudin, Walter - 모바일교보문고">
            <a:extLst>
              <a:ext uri="{FF2B5EF4-FFF2-40B4-BE49-F238E27FC236}">
                <a16:creationId xmlns:a16="http://schemas.microsoft.com/office/drawing/2014/main" id="{A19E2826-3406-D5E0-CE5C-8D4011A7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3" y="2571750"/>
            <a:ext cx="1431988" cy="18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04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30A47-9487-971B-8C06-4ACB19FA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9EF5F-E22A-D7D5-EA17-7015FDC1B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3"/>
              </a:rPr>
              <a:t>https://www.chegg.com/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4"/>
              </a:rPr>
              <a:t>https://blog.duolingo.com/duolingo-max/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5"/>
              </a:rPr>
              <a:t>https://qanda.ai/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6"/>
              </a:rPr>
              <a:t>https://www.aitutorsanta.com/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7"/>
              </a:rPr>
              <a:t>https://www.stewartcalculus.com/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8"/>
              </a:rPr>
              <a:t>https://www.cmu.edu/brand/brand-guidelines/visual-identity/stationery-and-presentations.html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9"/>
              </a:rPr>
              <a:t>https://stock.adobe.com/kr/images/student-cheating-school-boys-during-test-cheater-pupil-on-exam-schoolkid-copy-answers-from-nerd-classmate-schoolchildren-with-papers-on-examination-flat-vector-illustration-isolated-on-white/471223396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Fundamentals of Physics, Extended, 12th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Principles of Modern Chemistry 7th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Linear Algebra and Its Applications, 4th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Principles of Mathematical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85263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6A02409-18AD-B723-5868-FC7737FBC52F}"/>
              </a:ext>
            </a:extLst>
          </p:cNvPr>
          <p:cNvSpPr txBox="1">
            <a:spLocks/>
          </p:cNvSpPr>
          <p:nvPr/>
        </p:nvSpPr>
        <p:spPr bwMode="auto">
          <a:xfrm>
            <a:off x="628650" y="2323207"/>
            <a:ext cx="7886700" cy="49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9pPr>
          </a:lstStyle>
          <a:p>
            <a:pPr algn="ctr"/>
            <a:r>
              <a:rPr lang="en-US" altLang="ko-KR" kern="0" dirty="0"/>
              <a:t>Thank You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31308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D5557-6CFE-F048-E2EC-B1DD2B23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048E7-54C1-880B-1B1B-461CE863A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Motivation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Related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Datasets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Our Service : </a:t>
            </a:r>
            <a:r>
              <a:rPr lang="en-US" altLang="ko-KR" dirty="0" err="1"/>
              <a:t>Mr.Calculus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Future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References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38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C0617-DFBF-139F-39E1-9F1E6984A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23207"/>
            <a:ext cx="7886700" cy="497086"/>
          </a:xfrm>
        </p:spPr>
        <p:txBody>
          <a:bodyPr/>
          <a:lstStyle/>
          <a:p>
            <a:pPr algn="ctr"/>
            <a:r>
              <a:rPr lang="en-US" altLang="ko-KR" dirty="0"/>
              <a:t>Motivation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72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C0617-DFBF-139F-39E1-9F1E6984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4436F-DFF3-EB55-DB94-A12911168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6245376" cy="3505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Currently I’m a Graduate school student majoring in Mathematics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 worked as a TA for a Calculus class last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While scoring the assignments, I noticed that most of the students were copying others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Plagiarism is a serious issue, but students are not taking it seriously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There are some services making the problem worse </a:t>
            </a:r>
            <a:br>
              <a:rPr lang="en-US" altLang="ko-KR" dirty="0"/>
            </a:br>
            <a:r>
              <a:rPr lang="en-US" altLang="ko-KR" dirty="0"/>
              <a:t>such as Chegg, </a:t>
            </a:r>
            <a:r>
              <a:rPr lang="en-US" altLang="ko-KR" dirty="0" err="1"/>
              <a:t>Slader</a:t>
            </a:r>
            <a:r>
              <a:rPr lang="en-US" altLang="ko-KR" dirty="0"/>
              <a:t>, </a:t>
            </a:r>
            <a:r>
              <a:rPr lang="en-US" altLang="ko-KR" dirty="0" err="1"/>
              <a:t>etc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We’ll have to stop this situation to teach students about </a:t>
            </a:r>
            <a:br>
              <a:rPr lang="en-US" altLang="ko-KR" dirty="0"/>
            </a:br>
            <a:r>
              <a:rPr lang="en-US" altLang="ko-KR" dirty="0"/>
              <a:t>fairness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 think using GPT-4 could help to solve those problems</a:t>
            </a:r>
          </a:p>
        </p:txBody>
      </p:sp>
      <p:pic>
        <p:nvPicPr>
          <p:cNvPr id="6146" name="Picture 2" descr="460+ Cheating School Illustrations, Royalty-Free Vector Graphics &amp; Clip Art  - iStock | Plagiarism, Cheating class, Cheat sheet">
            <a:extLst>
              <a:ext uri="{FF2B5EF4-FFF2-40B4-BE49-F238E27FC236}">
                <a16:creationId xmlns:a16="http://schemas.microsoft.com/office/drawing/2014/main" id="{BD593537-AE07-CCC4-FB68-7B15BC12A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8" t="16115" r="11340" b="12979"/>
          <a:stretch/>
        </p:blipFill>
        <p:spPr bwMode="auto">
          <a:xfrm>
            <a:off x="6393372" y="2859781"/>
            <a:ext cx="2664296" cy="15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egg Review | PCMag">
            <a:extLst>
              <a:ext uri="{FF2B5EF4-FFF2-40B4-BE49-F238E27FC236}">
                <a16:creationId xmlns:a16="http://schemas.microsoft.com/office/drawing/2014/main" id="{FC48F730-D645-BA16-27FD-F189B3B5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76" y="1200150"/>
            <a:ext cx="2013193" cy="113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118B7-CD1A-94B1-63A9-8D050DC7C9AF}"/>
              </a:ext>
            </a:extLst>
          </p:cNvPr>
          <p:cNvSpPr txBox="1"/>
          <p:nvPr/>
        </p:nvSpPr>
        <p:spPr>
          <a:xfrm>
            <a:off x="439532" y="4011910"/>
            <a:ext cx="5648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Key Point : Get rid of Plagiarism using GPT-4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3487CA7-388D-362A-FDFE-A9EE506C628F}"/>
              </a:ext>
            </a:extLst>
          </p:cNvPr>
          <p:cNvSpPr txBox="1">
            <a:spLocks/>
          </p:cNvSpPr>
          <p:nvPr/>
        </p:nvSpPr>
        <p:spPr bwMode="auto">
          <a:xfrm>
            <a:off x="628650" y="2323207"/>
            <a:ext cx="7886700" cy="49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imes" pitchFamily="-110" charset="0"/>
                <a:ea typeface="Osaka" pitchFamily="-110" charset="-128"/>
                <a:cs typeface="Osaka" pitchFamily="-110" charset="-128"/>
              </a:defRPr>
            </a:lvl9pPr>
          </a:lstStyle>
          <a:p>
            <a:pPr algn="ctr"/>
            <a:r>
              <a:rPr lang="en-US" altLang="ko-KR" kern="0" dirty="0"/>
              <a:t>Related Work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59057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9B277-DF25-305D-94EF-65ADC8F2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1FDB2-3E3E-D80F-95C2-C129C3E56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5770984" cy="2163688"/>
          </a:xfrm>
        </p:spPr>
        <p:txBody>
          <a:bodyPr/>
          <a:lstStyle/>
          <a:p>
            <a:r>
              <a:rPr lang="en-US" altLang="ko-KR" dirty="0"/>
              <a:t> Duolingo 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Duolingo is a mobile/web service for learning foreign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Recently, Duolingo released a new service called Duolingo Max, which uses ChatGPT to support the language learning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gives user advice of reasoning the user’s wrong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Also, there is a role-playing service using ChatGPT to make the user have more varied experience in foreign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074" name="Picture 2" descr="A gif showing an experience using Explain My Answer. The learner writes &quot;gusta&quot; to complete the sentence &quot;No me ____ esos vestidos.&quot; A red pop up at the bottom of the screen notes the answer is incorrect, and the verb should be &quot;gustan.&quot; There is a button to continue or a button to Explain My Answer. Then you see a chat with the AI interface where a Duo icon explains the proper form of gustar to use with plural nouns. The learner is offered options to ask the AI to explain further or return to the lesson.">
            <a:extLst>
              <a:ext uri="{FF2B5EF4-FFF2-40B4-BE49-F238E27FC236}">
                <a16:creationId xmlns:a16="http://schemas.microsoft.com/office/drawing/2014/main" id="{6B52A4A9-FD5F-2851-C062-31328F614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3" t="1750" r="18593"/>
          <a:stretch/>
        </p:blipFill>
        <p:spPr bwMode="auto">
          <a:xfrm>
            <a:off x="6800833" y="1333500"/>
            <a:ext cx="2103476" cy="32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uolingo Max Uses OpenAI's GPT-4 For New Learning Features">
            <a:extLst>
              <a:ext uri="{FF2B5EF4-FFF2-40B4-BE49-F238E27FC236}">
                <a16:creationId xmlns:a16="http://schemas.microsoft.com/office/drawing/2014/main" id="{EE720E99-77B6-B324-E277-7E4888383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089" y="0"/>
            <a:ext cx="1192339" cy="119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A7C6D-B343-1D5A-E47C-C10A3A710008}"/>
              </a:ext>
            </a:extLst>
          </p:cNvPr>
          <p:cNvSpPr txBox="1"/>
          <p:nvPr/>
        </p:nvSpPr>
        <p:spPr>
          <a:xfrm>
            <a:off x="586328" y="3795886"/>
            <a:ext cx="551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Key Point : Explaining User’s wrong answer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29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9B277-DF25-305D-94EF-65ADC8F2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1FDB2-3E3E-D80F-95C2-C129C3E56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5050904" cy="3505200"/>
          </a:xfrm>
        </p:spPr>
        <p:txBody>
          <a:bodyPr/>
          <a:lstStyle/>
          <a:p>
            <a:r>
              <a:rPr lang="en-US" altLang="ko-KR" dirty="0" err="1"/>
              <a:t>Qanda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Qanda</a:t>
            </a:r>
            <a:r>
              <a:rPr lang="en-US" altLang="ko-KR" dirty="0"/>
              <a:t> is a math problem solving application using 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finds a similar question about the input image, and give a solution of the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helps student to understand the type of the question and find the answer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5EFC9-3080-2E1B-AA45-3C655EAA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461091"/>
            <a:ext cx="3289330" cy="2030006"/>
          </a:xfrm>
          <a:prstGeom prst="rect">
            <a:avLst/>
          </a:prstGeom>
        </p:spPr>
      </p:pic>
      <p:pic>
        <p:nvPicPr>
          <p:cNvPr id="4104" name="Picture 8" descr="콴다 - 위키백과, 우리 모두의 백과사전">
            <a:extLst>
              <a:ext uri="{FF2B5EF4-FFF2-40B4-BE49-F238E27FC236}">
                <a16:creationId xmlns:a16="http://schemas.microsoft.com/office/drawing/2014/main" id="{FFF3778E-9134-80FA-F261-54EADDA7B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57" y="871904"/>
            <a:ext cx="1758256" cy="14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FC975-CBF7-C039-EB75-A11BC928C589}"/>
              </a:ext>
            </a:extLst>
          </p:cNvPr>
          <p:cNvSpPr txBox="1"/>
          <p:nvPr/>
        </p:nvSpPr>
        <p:spPr>
          <a:xfrm>
            <a:off x="586328" y="3795886"/>
            <a:ext cx="480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Key Point : Suggest a similar question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31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9B277-DF25-305D-94EF-65ADC8F2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1FDB2-3E3E-D80F-95C2-C129C3E56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5338936" cy="3505200"/>
          </a:xfrm>
        </p:spPr>
        <p:txBody>
          <a:bodyPr/>
          <a:lstStyle/>
          <a:p>
            <a:r>
              <a:rPr lang="en-US" altLang="ko-KR" dirty="0"/>
              <a:t>Santa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Santa (</a:t>
            </a:r>
            <a:r>
              <a:rPr lang="en-US" altLang="ko-KR" dirty="0" err="1"/>
              <a:t>Riid</a:t>
            </a:r>
            <a:r>
              <a:rPr lang="en-US" altLang="ko-KR" dirty="0"/>
              <a:t>) is an English education application studying for the TOEIC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analyzes your answer to advise which parts are weak and which parts are strong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suggests additional problems so that you can study more about your weak areas</a:t>
            </a:r>
          </a:p>
        </p:txBody>
      </p:sp>
      <p:pic>
        <p:nvPicPr>
          <p:cNvPr id="1030" name="Picture 6" descr="Santa - AI TOEIC">
            <a:extLst>
              <a:ext uri="{FF2B5EF4-FFF2-40B4-BE49-F238E27FC236}">
                <a16:creationId xmlns:a16="http://schemas.microsoft.com/office/drawing/2014/main" id="{D99C7B78-5803-273E-7B2D-EA76CFE5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42" y="3174356"/>
            <a:ext cx="2743619" cy="15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nta - AI TOEIC">
            <a:extLst>
              <a:ext uri="{FF2B5EF4-FFF2-40B4-BE49-F238E27FC236}">
                <a16:creationId xmlns:a16="http://schemas.microsoft.com/office/drawing/2014/main" id="{8433253E-1E29-F32E-810F-DA7812A0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38358"/>
            <a:ext cx="2292046" cy="119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6EA67-A8CF-EB4A-6144-F0369E8F1CF3}"/>
              </a:ext>
            </a:extLst>
          </p:cNvPr>
          <p:cNvSpPr txBox="1"/>
          <p:nvPr/>
        </p:nvSpPr>
        <p:spPr>
          <a:xfrm>
            <a:off x="586328" y="3795886"/>
            <a:ext cx="5019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Key Point : Suggest a learning direction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67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9B277-DF25-305D-94EF-65ADC8F2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1FDB2-3E3E-D80F-95C2-C129C3E5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Our 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CFE15-CE93-B0C4-9E61-B7B613920850}"/>
              </a:ext>
            </a:extLst>
          </p:cNvPr>
          <p:cNvSpPr txBox="1"/>
          <p:nvPr/>
        </p:nvSpPr>
        <p:spPr>
          <a:xfrm>
            <a:off x="2276884" y="1800820"/>
            <a:ext cx="4131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Explaining User’s wrong answer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A5674-3D3B-FC30-1039-C12F4A23B4F0}"/>
              </a:ext>
            </a:extLst>
          </p:cNvPr>
          <p:cNvSpPr txBox="1"/>
          <p:nvPr/>
        </p:nvSpPr>
        <p:spPr>
          <a:xfrm>
            <a:off x="2276884" y="2491085"/>
            <a:ext cx="342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Suggest a similar question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75F0B-3FFD-E6C7-D11C-D569E5F19409}"/>
              </a:ext>
            </a:extLst>
          </p:cNvPr>
          <p:cNvSpPr txBox="1"/>
          <p:nvPr/>
        </p:nvSpPr>
        <p:spPr>
          <a:xfrm>
            <a:off x="2276884" y="3181350"/>
            <a:ext cx="3638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Suggest a learning direction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66001-1862-B834-EEAA-89758F267647}"/>
              </a:ext>
            </a:extLst>
          </p:cNvPr>
          <p:cNvSpPr txBox="1"/>
          <p:nvPr/>
        </p:nvSpPr>
        <p:spPr>
          <a:xfrm>
            <a:off x="2276884" y="3871615"/>
            <a:ext cx="4590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rid of Plagiarism using ChatGPT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570481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cmu-powerpoint-digitaltartan</Template>
  <TotalTime>391</TotalTime>
  <Words>1402</Words>
  <Application>Microsoft Office PowerPoint</Application>
  <PresentationFormat>화면 슬라이드 쇼(16:9)</PresentationFormat>
  <Paragraphs>167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.AppleSystemUIFont</vt:lpstr>
      <vt:lpstr>45 Helvetica Light</vt:lpstr>
      <vt:lpstr>Arial</vt:lpstr>
      <vt:lpstr>Arial Rounded MT Bold</vt:lpstr>
      <vt:lpstr>Open Sans</vt:lpstr>
      <vt:lpstr>Open Sans Light</vt:lpstr>
      <vt:lpstr>Open Sans Regular</vt:lpstr>
      <vt:lpstr>Times</vt:lpstr>
      <vt:lpstr>CMU PPT Theme</vt:lpstr>
      <vt:lpstr>PowerPoint 프레젠테이션</vt:lpstr>
      <vt:lpstr>Contents</vt:lpstr>
      <vt:lpstr>Motivation</vt:lpstr>
      <vt:lpstr>Motivation</vt:lpstr>
      <vt:lpstr>PowerPoint 프레젠테이션</vt:lpstr>
      <vt:lpstr>Related Work</vt:lpstr>
      <vt:lpstr>Related Work</vt:lpstr>
      <vt:lpstr>Related Work</vt:lpstr>
      <vt:lpstr>Related Work</vt:lpstr>
      <vt:lpstr>PowerPoint 프레젠테이션</vt:lpstr>
      <vt:lpstr>Datasets</vt:lpstr>
      <vt:lpstr>PowerPoint 프레젠테이션</vt:lpstr>
      <vt:lpstr>Our service : Mr.Calculus</vt:lpstr>
      <vt:lpstr>Our service : Mr.Calculus</vt:lpstr>
      <vt:lpstr>PowerPoint 프레젠테이션</vt:lpstr>
      <vt:lpstr>Future work</vt:lpstr>
      <vt:lpstr>References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임지훈[ 대학원석사과정재학 / 수학과 ]</dc:creator>
  <cp:lastModifiedBy>임지훈[ 대학원석사과정재학 / 수학과 ]</cp:lastModifiedBy>
  <cp:revision>22</cp:revision>
  <cp:lastPrinted>2016-12-06T18:52:42Z</cp:lastPrinted>
  <dcterms:created xsi:type="dcterms:W3CDTF">2023-08-26T05:58:50Z</dcterms:created>
  <dcterms:modified xsi:type="dcterms:W3CDTF">2023-08-27T10:50:59Z</dcterms:modified>
</cp:coreProperties>
</file>